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ru.wikipedia.org/wiki/%D0%A1%D0%BA%D0%B5%D0%BB%D0%B5%D1%82%D0%BD%D0%B0%D1%8F_%D0%BC%D1%8B%D1%88%D0%B5%D1%87%D0%BD%D0%B0%D1%8F_%D1%82%D0%BA%D0%B0%D0%BD%D1%8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Мышцы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99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функциям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сгибатели </a:t>
            </a:r>
            <a:endParaRPr lang="en-US" dirty="0"/>
          </a:p>
          <a:p>
            <a:r>
              <a:rPr lang="ru-RU" dirty="0"/>
              <a:t>разгибатели </a:t>
            </a:r>
            <a:endParaRPr lang="en-US" dirty="0"/>
          </a:p>
          <a:p>
            <a:r>
              <a:rPr lang="ru-RU" dirty="0"/>
              <a:t>отводящие </a:t>
            </a:r>
            <a:endParaRPr lang="en-US" dirty="0"/>
          </a:p>
          <a:p>
            <a:r>
              <a:rPr lang="ru-RU" dirty="0"/>
              <a:t>приводящие </a:t>
            </a:r>
          </a:p>
          <a:p>
            <a:r>
              <a:rPr lang="ru-RU" dirty="0" err="1" smtClean="0"/>
              <a:t>вращатели</a:t>
            </a:r>
            <a:r>
              <a:rPr lang="ru-RU" dirty="0" smtClean="0"/>
              <a:t> </a:t>
            </a:r>
            <a:r>
              <a:rPr lang="ru-RU" dirty="0" err="1" smtClean="0"/>
              <a:t>кнутри</a:t>
            </a:r>
            <a:r>
              <a:rPr lang="ru-RU" dirty="0" smtClean="0"/>
              <a:t> и </a:t>
            </a:r>
            <a:r>
              <a:rPr lang="ru-RU" dirty="0"/>
              <a:t>кнаружи </a:t>
            </a:r>
            <a:endParaRPr lang="ru-RU" dirty="0" smtClean="0"/>
          </a:p>
          <a:p>
            <a:r>
              <a:rPr lang="ru-RU" dirty="0" smtClean="0"/>
              <a:t>сфинктеры и </a:t>
            </a:r>
            <a:r>
              <a:rPr lang="ru-RU" dirty="0"/>
              <a:t>дилататоры</a:t>
            </a:r>
          </a:p>
          <a:p>
            <a:r>
              <a:rPr lang="ru-RU" dirty="0"/>
              <a:t>синергисты и антагонисты</a:t>
            </a:r>
          </a:p>
          <a:p>
            <a:r>
              <a:rPr lang="ru-RU" dirty="0"/>
              <a:t>поднимающие </a:t>
            </a:r>
            <a:endParaRPr lang="en-US" dirty="0"/>
          </a:p>
          <a:p>
            <a:r>
              <a:rPr lang="ru-RU" dirty="0"/>
              <a:t>опускающие </a:t>
            </a:r>
            <a:endParaRPr lang="en-US" dirty="0"/>
          </a:p>
          <a:p>
            <a:r>
              <a:rPr lang="ru-RU" dirty="0"/>
              <a:t>выпрямляющие </a:t>
            </a:r>
          </a:p>
        </p:txBody>
      </p:sp>
    </p:spTree>
    <p:extLst>
      <p:ext uri="{BB962C8B-B14F-4D97-AF65-F5344CB8AC3E}">
        <p14:creationId xmlns:p14="http://schemas.microsoft.com/office/powerpoint/2010/main" val="411299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 направлению волокон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прямая мышца — с прямыми параллельными волокнами;</a:t>
            </a:r>
          </a:p>
          <a:p>
            <a:r>
              <a:rPr lang="ru-RU" dirty="0"/>
              <a:t>поперечная мышца — с поперечными волокнами;</a:t>
            </a:r>
          </a:p>
          <a:p>
            <a:r>
              <a:rPr lang="ru-RU" dirty="0"/>
              <a:t>круговая мышца — с круговыми волокнами;</a:t>
            </a:r>
          </a:p>
          <a:p>
            <a:r>
              <a:rPr lang="ru-RU" dirty="0"/>
              <a:t>косая мышца — с косыми волокнами:</a:t>
            </a:r>
          </a:p>
          <a:p>
            <a:r>
              <a:rPr lang="ru-RU" dirty="0"/>
              <a:t>одноперистая — косые волокна прикрепляются к сухожилию с одной стороны;</a:t>
            </a:r>
          </a:p>
          <a:p>
            <a:r>
              <a:rPr lang="ru-RU" dirty="0" err="1"/>
              <a:t>двуперистая</a:t>
            </a:r>
            <a:r>
              <a:rPr lang="ru-RU" dirty="0"/>
              <a:t> — косые волокна прикрепляются к сухожилию с двух сторон;</a:t>
            </a:r>
          </a:p>
          <a:p>
            <a:r>
              <a:rPr lang="ru-RU" dirty="0" err="1"/>
              <a:t>многоперистая</a:t>
            </a:r>
            <a:r>
              <a:rPr lang="ru-RU" dirty="0"/>
              <a:t> — косые волокна прикрепляются к сухожилию с нескольких сторон;</a:t>
            </a:r>
          </a:p>
          <a:p>
            <a:r>
              <a:rPr lang="ru-RU" dirty="0"/>
              <a:t>полусухожильная;</a:t>
            </a:r>
          </a:p>
          <a:p>
            <a:r>
              <a:rPr lang="ru-RU" dirty="0"/>
              <a:t>полуперепончатая.</a:t>
            </a:r>
          </a:p>
        </p:txBody>
      </p:sp>
    </p:spTree>
    <p:extLst>
      <p:ext uri="{BB962C8B-B14F-4D97-AF65-F5344CB8AC3E}">
        <p14:creationId xmlns:p14="http://schemas.microsoft.com/office/powerpoint/2010/main" val="264404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 отношению к суставам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Учитывается число суставов, через которые перекидывается мышца:</a:t>
            </a:r>
          </a:p>
          <a:p>
            <a:endParaRPr lang="ru-RU" dirty="0"/>
          </a:p>
          <a:p>
            <a:r>
              <a:rPr lang="ru-RU" dirty="0" err="1"/>
              <a:t>односуставные</a:t>
            </a:r>
            <a:endParaRPr lang="ru-RU" dirty="0"/>
          </a:p>
          <a:p>
            <a:r>
              <a:rPr lang="ru-RU" dirty="0" err="1"/>
              <a:t>двусуставные</a:t>
            </a:r>
            <a:endParaRPr lang="ru-RU" dirty="0"/>
          </a:p>
          <a:p>
            <a:r>
              <a:rPr lang="ru-RU" dirty="0"/>
              <a:t>многосуставные</a:t>
            </a:r>
          </a:p>
        </p:txBody>
      </p:sp>
    </p:spTree>
    <p:extLst>
      <p:ext uri="{BB962C8B-B14F-4D97-AF65-F5344CB8AC3E}">
        <p14:creationId xmlns:p14="http://schemas.microsoft.com/office/powerpoint/2010/main" val="172379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Патология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Патология мышц характеризуется нарушениями сократительной функции мышц, их способности к поддержанию тонуса. Причиной возникновения патологий могут быть различные травмы, повреждения (контузия мышц, растяжения, частичные и полные разрывы, разрывы мышечной фасции), нарушения нервной или гуморальной регуляции, изменения на клеточном и субклеточных уровнях. Патологии наблюдаются при гипертонии, инфаркте миокарда, </a:t>
            </a:r>
            <a:r>
              <a:rPr lang="ru-RU" dirty="0" err="1"/>
              <a:t>миодистрофии</a:t>
            </a:r>
            <a:r>
              <a:rPr lang="ru-RU" dirty="0"/>
              <a:t>, атонии матки, кишечника, мочевого пузыря, при параличах и пр. Проявления могут быть в виде гематом, миозита, атрофии, грыж.</a:t>
            </a:r>
          </a:p>
          <a:p>
            <a:pPr marL="0" indent="0">
              <a:buNone/>
            </a:pPr>
            <a:r>
              <a:rPr lang="ru-RU" dirty="0" smtClean="0"/>
              <a:t>Контузия </a:t>
            </a:r>
            <a:r>
              <a:rPr lang="ru-RU" dirty="0"/>
              <a:t>возникает вследствие удара или сдавливания, чревата значительной потерей мышечной функциональности, опасна развитием миозита. Растяжение представляет собой </a:t>
            </a:r>
            <a:r>
              <a:rPr lang="ru-RU" dirty="0" err="1"/>
              <a:t>микроразрывы</a:t>
            </a:r>
            <a:r>
              <a:rPr lang="ru-RU" dirty="0"/>
              <a:t> в мышечных волокнах общим количеством не более 5 % и обычно не представляет серьёзной угрозы здоровью. Частичные разрывы более опасны, в месте разрыва часто образуется гематома, иногда требуется хирургическое вмешательство. При полном разрыве мышцы хирургическое вмешательство обязательно. Мышцы обладают хорошей способностью к восстановлению и заживлению, одной из основных задач терапии является недопущения образования рубца в месте </a:t>
            </a:r>
            <a:r>
              <a:rPr lang="ru-RU" dirty="0" smtClean="0"/>
              <a:t>разрыва.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Несмотря </a:t>
            </a:r>
            <a:r>
              <a:rPr lang="ru-RU" dirty="0"/>
              <a:t>на различия в причинах заболеваний, можно выделить общие биохимические изменения при патологиях. К ним относится быстрое снижение количества миофибриллярных белков, повышение концентрации белков стромы наряду с возрастанием концентрации части саркоплазматических белков, включая </a:t>
            </a:r>
            <a:r>
              <a:rPr lang="ru-RU" dirty="0" err="1"/>
              <a:t>миоальбумин</a:t>
            </a:r>
            <a:r>
              <a:rPr lang="ru-RU" dirty="0"/>
              <a:t>. Также происходят изменения и в небелковом составе: понижается уровень АТФ и </a:t>
            </a:r>
            <a:r>
              <a:rPr lang="ru-RU" dirty="0" err="1"/>
              <a:t>креатинфосфата</a:t>
            </a:r>
            <a:r>
              <a:rPr lang="ru-RU" dirty="0"/>
              <a:t>, уменьшается количество имидазолсодержащих дипептидов.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патологий, связанных с распадом мышечной ткани, дистрофиях, характерны изменения в фосфолипидном составе мышц: снижение уровня </a:t>
            </a:r>
            <a:r>
              <a:rPr lang="ru-RU" dirty="0" err="1"/>
              <a:t>фосфатидилхолина</a:t>
            </a:r>
            <a:r>
              <a:rPr lang="ru-RU" dirty="0"/>
              <a:t> и </a:t>
            </a:r>
            <a:r>
              <a:rPr lang="ru-RU" dirty="0" err="1"/>
              <a:t>фосфатидилэтаноламина</a:t>
            </a:r>
            <a:r>
              <a:rPr lang="ru-RU" dirty="0"/>
              <a:t>, повышение концентрации </a:t>
            </a:r>
            <a:r>
              <a:rPr lang="ru-RU" dirty="0" err="1"/>
              <a:t>сфингомиелина</a:t>
            </a:r>
            <a:r>
              <a:rPr lang="ru-RU" dirty="0"/>
              <a:t> и </a:t>
            </a:r>
            <a:r>
              <a:rPr lang="ru-RU" dirty="0" err="1"/>
              <a:t>лизофосфатидилхолина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Весьма </a:t>
            </a:r>
            <a:r>
              <a:rPr lang="ru-RU" dirty="0"/>
              <a:t>часто патологии мышечной ткани сопровождаются </a:t>
            </a:r>
            <a:r>
              <a:rPr lang="ru-RU" dirty="0" err="1"/>
              <a:t>креатинурией</a:t>
            </a:r>
            <a:r>
              <a:rPr lang="ru-RU" dirty="0"/>
              <a:t>, когда нарушается метаболизм креатина, сопровождающийся снижением содержания в моче </a:t>
            </a:r>
            <a:r>
              <a:rPr lang="ru-RU" dirty="0" err="1"/>
              <a:t>креатинфосфата</a:t>
            </a:r>
            <a:r>
              <a:rPr lang="ru-RU" dirty="0"/>
              <a:t> и повышением креатина</a:t>
            </a:r>
          </a:p>
        </p:txBody>
      </p:sp>
    </p:spTree>
    <p:extLst>
      <p:ext uri="{BB962C8B-B14F-4D97-AF65-F5344CB8AC3E}">
        <p14:creationId xmlns:p14="http://schemas.microsoft.com/office/powerpoint/2010/main" val="184823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Мышцы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11892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/>
              <a:t>Мышцы шеи, вид сбоку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96" y="1328738"/>
            <a:ext cx="2699657" cy="304800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Мышцы туловища, вид сзади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82" y="1328738"/>
            <a:ext cx="1932685" cy="3048000"/>
          </a:xfrm>
        </p:spPr>
      </p:pic>
    </p:spTree>
    <p:extLst>
      <p:ext uri="{BB962C8B-B14F-4D97-AF65-F5344CB8AC3E}">
        <p14:creationId xmlns:p14="http://schemas.microsoft.com/office/powerpoint/2010/main" val="353085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Мышцы голени, вид сзади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05" y="1328738"/>
            <a:ext cx="751840" cy="304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 </a:t>
            </a:r>
          </a:p>
          <a:p>
            <a:endParaRPr lang="ru-RU" sz="2000" dirty="0"/>
          </a:p>
          <a:p>
            <a:r>
              <a:rPr lang="ru-RU" sz="2000" dirty="0"/>
              <a:t>Трёхглавая мышца плеча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85" y="1328738"/>
            <a:ext cx="3024280" cy="3048000"/>
          </a:xfrm>
        </p:spPr>
      </p:pic>
    </p:spTree>
    <p:extLst>
      <p:ext uri="{BB962C8B-B14F-4D97-AF65-F5344CB8AC3E}">
        <p14:creationId xmlns:p14="http://schemas.microsoft.com/office/powerpoint/2010/main" val="122350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err="1"/>
              <a:t>Мы́шцы</a:t>
            </a:r>
            <a:r>
              <a:rPr lang="ru-RU" sz="1600" dirty="0"/>
              <a:t> или </a:t>
            </a:r>
            <a:r>
              <a:rPr lang="ru-RU" sz="1600" dirty="0" err="1"/>
              <a:t>му́скулы</a:t>
            </a:r>
            <a:r>
              <a:rPr lang="ru-RU" sz="1600" dirty="0"/>
              <a:t> (от лат. </a:t>
            </a:r>
            <a:r>
              <a:rPr lang="ru-RU" sz="1600" dirty="0" err="1"/>
              <a:t>musculus</a:t>
            </a:r>
            <a:r>
              <a:rPr lang="ru-RU" sz="1600" dirty="0"/>
              <a:t> — мышца (</a:t>
            </a:r>
            <a:r>
              <a:rPr lang="ru-RU" sz="1600" dirty="0" err="1"/>
              <a:t>mus</a:t>
            </a:r>
            <a:r>
              <a:rPr lang="ru-RU" sz="1600" dirty="0"/>
              <a:t> — мышка, маленькая мышь)) — органы тела животных и человека, состоящие из упругой, эластичной мышечной ткани, способной сокращаться под влиянием нервных импульсов. Предназначены для выполнения различных действий: движения тела, сокращения голосовых связок, дыхания.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64" y="404664"/>
            <a:ext cx="4062536" cy="4062536"/>
          </a:xfrm>
        </p:spPr>
      </p:pic>
    </p:spTree>
    <p:extLst>
      <p:ext uri="{BB962C8B-B14F-4D97-AF65-F5344CB8AC3E}">
        <p14:creationId xmlns:p14="http://schemas.microsoft.com/office/powerpoint/2010/main" val="258242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692696"/>
            <a:ext cx="7543800" cy="3886200"/>
          </a:xfrm>
        </p:spPr>
        <p:txBody>
          <a:bodyPr/>
          <a:lstStyle/>
          <a:p>
            <a:r>
              <a:rPr lang="ru-RU" dirty="0"/>
              <a:t>В зависимости от особенностей строения мышцы человека делят на 3 типа или группы:</a:t>
            </a:r>
          </a:p>
          <a:p>
            <a:endParaRPr lang="ru-RU" dirty="0"/>
          </a:p>
          <a:p>
            <a:r>
              <a:rPr lang="ru-RU" dirty="0"/>
              <a:t>скелетные,</a:t>
            </a:r>
          </a:p>
          <a:p>
            <a:r>
              <a:rPr lang="ru-RU" dirty="0"/>
              <a:t>гладкие,</a:t>
            </a:r>
          </a:p>
          <a:p>
            <a:r>
              <a:rPr lang="ru-RU" dirty="0"/>
              <a:t>сердечная.</a:t>
            </a:r>
          </a:p>
        </p:txBody>
      </p:sp>
    </p:spTree>
    <p:extLst>
      <p:ext uri="{BB962C8B-B14F-4D97-AF65-F5344CB8AC3E}">
        <p14:creationId xmlns:p14="http://schemas.microsoft.com/office/powerpoint/2010/main" val="41939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hlinkClick r:id="rId2" tooltip="Скелетная мышечная ткань"/>
              </a:rPr>
              <a:t>скелетные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196752"/>
            <a:ext cx="4629601" cy="2893501"/>
          </a:xfrm>
        </p:spPr>
      </p:pic>
    </p:spTree>
    <p:extLst>
      <p:ext uri="{BB962C8B-B14F-4D97-AF65-F5344CB8AC3E}">
        <p14:creationId xmlns:p14="http://schemas.microsoft.com/office/powerpoint/2010/main" val="302663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543800" cy="38862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Скелетных мышц у каждого из нас более 600. Мышцы этого типа способны произвольно, по желанию человека, сокращаться и вместе со скелетом образуют опорно-двигательную систему. Общая масса этих мышц составляет около 40 % веса тела, а у людей, активно развивающих свои мышцы, может быть ещё больше. С помощью специальных упражнений размер мышечных клеток можно увеличивать до тех пор, пока они не вырастут в массе и объёме и не станут рельефными. Сокращаясь, мышца укорачивается, утолщается и движется относительно соседних мышц. Укорочение мышцы сопровождается сближением её концов и костей, к которым она прикрепляется. В каждом движении участвуют мышцы как совершающие его, так и противодействующие ему (агонисты и антагонисты соответственно), что придаёт движению точность и плавность.</a:t>
            </a:r>
          </a:p>
        </p:txBody>
      </p:sp>
    </p:spTree>
    <p:extLst>
      <p:ext uri="{BB962C8B-B14F-4D97-AF65-F5344CB8AC3E}">
        <p14:creationId xmlns:p14="http://schemas.microsoft.com/office/powerpoint/2010/main" val="39408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гладкая мышечная ткань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69" y="685800"/>
            <a:ext cx="4252661" cy="3886200"/>
          </a:xfrm>
        </p:spPr>
      </p:pic>
    </p:spTree>
    <p:extLst>
      <p:ext uri="{BB962C8B-B14F-4D97-AF65-F5344CB8AC3E}">
        <p14:creationId xmlns:p14="http://schemas.microsoft.com/office/powerpoint/2010/main" val="149220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 smtClean="0"/>
              <a:t>Гладкая </a:t>
            </a:r>
            <a:r>
              <a:rPr lang="ru-RU" dirty="0"/>
              <a:t>мышечная </a:t>
            </a:r>
            <a:r>
              <a:rPr lang="ru-RU" dirty="0" smtClean="0"/>
              <a:t>ткань состоит из </a:t>
            </a:r>
            <a:r>
              <a:rPr lang="ru-RU" dirty="0"/>
              <a:t>характерных мышечных клеток (</a:t>
            </a:r>
            <a:r>
              <a:rPr lang="ru-RU" dirty="0" err="1"/>
              <a:t>миоцитов</a:t>
            </a:r>
            <a:r>
              <a:rPr lang="ru-RU" dirty="0"/>
              <a:t>). Короткие веретеновидные клетки гладких мышц образуют пластины. Сокращаются они медленно и ритмично, подчиняясь сигналам вегетативной нервной системы. Медленные и длительные их сокращения происходят непроизвольно, то есть независимо от желания </a:t>
            </a:r>
            <a:r>
              <a:rPr lang="ru-RU" dirty="0" smtClean="0"/>
              <a:t>человека. Гладкие </a:t>
            </a:r>
            <a:r>
              <a:rPr lang="ru-RU" dirty="0"/>
              <a:t>мышцы, или мышцы непроизвольных движений, находятся главным образом в стенках полых внутренних органов, например пищевода или мочевого пузыря. Они играют важную роль в процессах, не зависящих от нашего сознания, например в перемещении пищи по пищеварительному тракту</a:t>
            </a:r>
          </a:p>
        </p:txBody>
      </p:sp>
    </p:spTree>
    <p:extLst>
      <p:ext uri="{BB962C8B-B14F-4D97-AF65-F5344CB8AC3E}">
        <p14:creationId xmlns:p14="http://schemas.microsoft.com/office/powerpoint/2010/main" val="317498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Отдельную </a:t>
            </a:r>
            <a:r>
              <a:rPr lang="ru-RU" sz="1800" dirty="0" smtClean="0"/>
              <a:t>группу </a:t>
            </a:r>
            <a:r>
              <a:rPr lang="ru-RU" sz="1800" dirty="0"/>
              <a:t>мышц составляет сердечная поперечнополосатая (исчерченная) мышечная ткань (миокард). Она состоит из </a:t>
            </a:r>
            <a:r>
              <a:rPr lang="ru-RU" sz="1800" dirty="0" err="1"/>
              <a:t>кардиомиоцитов</a:t>
            </a:r>
            <a:r>
              <a:rPr lang="ru-RU" sz="1800" dirty="0"/>
              <a:t>. Сокращения сердечной мышцы не подконтрольны сознанию человека, она иннервируется вегетативной нервной системой.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15" y="685800"/>
            <a:ext cx="4159970" cy="3886200"/>
          </a:xfrm>
        </p:spPr>
      </p:pic>
    </p:spTree>
    <p:extLst>
      <p:ext uri="{BB962C8B-B14F-4D97-AF65-F5344CB8AC3E}">
        <p14:creationId xmlns:p14="http://schemas.microsoft.com/office/powerpoint/2010/main" val="289132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701497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</TotalTime>
  <Words>746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Мышцы</vt:lpstr>
      <vt:lpstr>Мы́шцы или му́скулы (от лат. musculus — мышца (mus — мышка, маленькая мышь)) — органы тела животных и человека, состоящие из упругой, эластичной мышечной ткани, способной сокращаться под влиянием нервных импульсов. Предназначены для выполнения различных действий: движения тела, сокращения голосовых связок, дыхания.</vt:lpstr>
      <vt:lpstr>Презентация PowerPoint</vt:lpstr>
      <vt:lpstr>скелетные</vt:lpstr>
      <vt:lpstr>Презентация PowerPoint</vt:lpstr>
      <vt:lpstr> гладкая мышечная ткань</vt:lpstr>
      <vt:lpstr>Презентация PowerPoint</vt:lpstr>
      <vt:lpstr>Отдельную группу мышц составляет сердечная поперечнополосатая (исчерченная) мышечная ткань (миокард). Она состоит из кардиомиоцитов. Сокращения сердечной мышцы не подконтрольны сознанию человека, она иннервируется вегетативной нервной системой.</vt:lpstr>
      <vt:lpstr>Классификация</vt:lpstr>
      <vt:lpstr>По функциям</vt:lpstr>
      <vt:lpstr>По направлению волокон</vt:lpstr>
      <vt:lpstr>По отношению к суставам</vt:lpstr>
      <vt:lpstr>Патология мышц</vt:lpstr>
      <vt:lpstr>Мышцы человека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Мышцы</dc:title>
  <dc:creator>Ваинмаер Егор</dc:creator>
  <cp:lastModifiedBy>user</cp:lastModifiedBy>
  <cp:revision>3</cp:revision>
  <dcterms:created xsi:type="dcterms:W3CDTF">2015-12-23T10:33:58Z</dcterms:created>
  <dcterms:modified xsi:type="dcterms:W3CDTF">2016-02-13T17:45:49Z</dcterms:modified>
</cp:coreProperties>
</file>