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6480048" cy="2301240"/>
          </a:xfrm>
        </p:spPr>
        <p:txBody>
          <a:bodyPr>
            <a:normAutofit/>
          </a:bodyPr>
          <a:lstStyle/>
          <a:p>
            <a:r>
              <a:rPr lang="vi-VN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</a:t>
            </a:r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vi-VN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йские </a:t>
            </a:r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vi-VN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гры</a:t>
            </a:r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5943600" cy="3810000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dirty="0" err="1" smtClean="0"/>
              <a:t>Олимпи́йские</a:t>
            </a:r>
            <a:r>
              <a:rPr lang="ru-RU" sz="2800" dirty="0" smtClean="0"/>
              <a:t> </a:t>
            </a:r>
            <a:r>
              <a:rPr lang="ru-RU" sz="2800" dirty="0" err="1" smtClean="0"/>
              <a:t>и́гры</a:t>
            </a:r>
            <a:r>
              <a:rPr lang="ru-RU" sz="2800" dirty="0" smtClean="0"/>
              <a:t>, </a:t>
            </a:r>
            <a:r>
              <a:rPr lang="ru-RU" sz="2800" dirty="0" err="1" smtClean="0"/>
              <a:t>Олимпиа́да</a:t>
            </a:r>
            <a:r>
              <a:rPr lang="ru-RU" sz="2800" dirty="0" smtClean="0"/>
              <a:t> — крупнейшие международные комплексные спортивные соревнования, которые проводятся каждые четыре года. Традиция, существовавшая в Древней Греции, была возрождена в конце XIX века французским общественным деятелем Пьером де Кубертеном.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/>
              <a:t>Компания </a:t>
            </a:r>
            <a:r>
              <a:rPr lang="ru-RU" dirty="0" err="1" smtClean="0"/>
              <a:t>Coca-Cola</a:t>
            </a:r>
            <a:r>
              <a:rPr lang="ru-RU" dirty="0" smtClean="0"/>
              <a:t> уже много лет является официальным партнером Олимпийских игр и разрабатывает специальный дизайн своей продукции с олимпийской символикой. На этот раз дизайнеры марки создали целый ряд "олимпийских" банок и бутылок, которые поступили в продажу 8 июня и будут доступны до конца августа. Проект является совместной работой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Coca-Cola</a:t>
            </a:r>
            <a:r>
              <a:rPr lang="ru-RU" dirty="0" smtClean="0"/>
              <a:t> </a:t>
            </a:r>
            <a:r>
              <a:rPr lang="ru-RU" dirty="0" err="1" smtClean="0"/>
              <a:t>Company</a:t>
            </a:r>
            <a:r>
              <a:rPr lang="ru-RU" dirty="0" smtClean="0"/>
              <a:t> и дизайнерских бюро </a:t>
            </a:r>
            <a:r>
              <a:rPr lang="ru-RU" dirty="0" err="1" smtClean="0"/>
              <a:t>Attik</a:t>
            </a:r>
            <a:r>
              <a:rPr lang="ru-RU" dirty="0" smtClean="0"/>
              <a:t> и  MWM </a:t>
            </a:r>
            <a:r>
              <a:rPr lang="ru-RU" dirty="0" err="1" smtClean="0"/>
              <a:t>Graphics</a:t>
            </a:r>
            <a:r>
              <a:rPr lang="ru-RU" dirty="0" smtClean="0"/>
              <a:t>.</a:t>
            </a:r>
          </a:p>
          <a:p>
            <a:pPr algn="ctr" fontAlgn="base"/>
            <a:r>
              <a:rPr lang="ru-RU" dirty="0" smtClean="0"/>
              <a:t>Также компания выпустила лимитированную серию банок </a:t>
            </a:r>
            <a:r>
              <a:rPr lang="ru-RU" dirty="0" err="1" smtClean="0"/>
              <a:t>Eight-Pack</a:t>
            </a:r>
            <a:r>
              <a:rPr lang="ru-RU" dirty="0" smtClean="0"/>
              <a:t> в качестве поддержки американской сборной на лондонской Олимпиаде, на которых атлеты запечатлены в движении.</a:t>
            </a:r>
            <a:endParaRPr lang="ru-RU" dirty="0"/>
          </a:p>
        </p:txBody>
      </p:sp>
      <p:pic>
        <p:nvPicPr>
          <p:cNvPr id="26626" name="Picture 2" descr="http://buro247.ru/local/images/buro/mwm02_jpg_13396637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096000" cy="2182191"/>
          </a:xfrm>
          <a:prstGeom prst="rect">
            <a:avLst/>
          </a:prstGeom>
          <a:noFill/>
        </p:spPr>
      </p:pic>
      <p:pic>
        <p:nvPicPr>
          <p:cNvPr id="26628" name="Picture 4" descr="http://buro247.ru/local/images/buro/6-12-12_cocacola299_jpg_13396637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876800"/>
            <a:ext cx="657225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3400"/>
            <a:ext cx="7315200" cy="5592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Олимпийские игры, известные также</a:t>
            </a:r>
          </a:p>
          <a:p>
            <a:pPr>
              <a:buNone/>
            </a:pPr>
            <a:r>
              <a:rPr lang="ru-RU" dirty="0" smtClean="0"/>
              <a:t>как Летние Олимпийские игры, </a:t>
            </a:r>
          </a:p>
          <a:p>
            <a:pPr>
              <a:buNone/>
            </a:pPr>
            <a:r>
              <a:rPr lang="ru-RU" dirty="0" smtClean="0"/>
              <a:t>проводились каждые четыре года, </a:t>
            </a:r>
          </a:p>
          <a:p>
            <a:pPr>
              <a:buNone/>
            </a:pPr>
            <a:r>
              <a:rPr lang="ru-RU" dirty="0" smtClean="0"/>
              <a:t>начиная с 1896, за исключением лет, </a:t>
            </a:r>
          </a:p>
          <a:p>
            <a:pPr>
              <a:buNone/>
            </a:pPr>
            <a:r>
              <a:rPr lang="ru-RU" dirty="0" smtClean="0"/>
              <a:t>пришедшихся на мировые войны. </a:t>
            </a:r>
            <a:endParaRPr lang="ru-RU" dirty="0"/>
          </a:p>
        </p:txBody>
      </p:sp>
      <p:pic>
        <p:nvPicPr>
          <p:cNvPr id="1026" name="Picture 2" descr="http://cs9417.userapi.com/u154507523/147937909/x_863f23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4495800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04800"/>
            <a:ext cx="6324600" cy="3763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 1924 году были учреждены Зимние </a:t>
            </a:r>
          </a:p>
          <a:p>
            <a:pPr>
              <a:buNone/>
            </a:pPr>
            <a:r>
              <a:rPr lang="ru-RU" dirty="0" smtClean="0"/>
              <a:t>Олимпийские игры, которые </a:t>
            </a:r>
          </a:p>
          <a:p>
            <a:pPr>
              <a:buNone/>
            </a:pPr>
            <a:r>
              <a:rPr lang="ru-RU" dirty="0" smtClean="0"/>
              <a:t>первоначально проводились в тот же </a:t>
            </a:r>
          </a:p>
          <a:p>
            <a:pPr>
              <a:buNone/>
            </a:pPr>
            <a:r>
              <a:rPr lang="ru-RU" dirty="0" smtClean="0"/>
              <a:t>год, что и летние. Однако начиная </a:t>
            </a:r>
          </a:p>
          <a:p>
            <a:pPr>
              <a:buNone/>
            </a:pPr>
            <a:r>
              <a:rPr lang="ru-RU" dirty="0" smtClean="0"/>
              <a:t>с 1994 года, время проведения зимних </a:t>
            </a:r>
          </a:p>
          <a:p>
            <a:pPr>
              <a:buNone/>
            </a:pPr>
            <a:r>
              <a:rPr lang="ru-RU" dirty="0" smtClean="0"/>
              <a:t>Олимпийских игр сдвинуто на два года </a:t>
            </a:r>
          </a:p>
          <a:p>
            <a:pPr>
              <a:buNone/>
            </a:pPr>
            <a:r>
              <a:rPr lang="ru-RU" dirty="0" smtClean="0"/>
              <a:t>относительно времени проведения </a:t>
            </a:r>
          </a:p>
          <a:p>
            <a:pPr>
              <a:buNone/>
            </a:pPr>
            <a:r>
              <a:rPr lang="ru-RU" dirty="0" smtClean="0"/>
              <a:t>летних игр.</a:t>
            </a:r>
            <a:endParaRPr lang="ru-RU" dirty="0"/>
          </a:p>
        </p:txBody>
      </p:sp>
      <p:pic>
        <p:nvPicPr>
          <p:cNvPr id="15364" name="Picture 4" descr="http://olimpikgames.ucoz.ru/_si/0/374843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4171950" cy="323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6629400" cy="4144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В тех же местах проведения Олимпиад </a:t>
            </a:r>
          </a:p>
          <a:p>
            <a:pPr algn="just">
              <a:buNone/>
            </a:pPr>
            <a:r>
              <a:rPr lang="ru-RU" dirty="0" smtClean="0"/>
              <a:t>спустя некоторое время </a:t>
            </a:r>
          </a:p>
          <a:p>
            <a:pPr algn="just">
              <a:buNone/>
            </a:pPr>
            <a:r>
              <a:rPr lang="ru-RU" dirty="0" smtClean="0"/>
              <a:t>проводятся 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игры </a:t>
            </a:r>
            <a:r>
              <a:rPr lang="ru-RU" dirty="0" smtClean="0"/>
              <a:t>для инвалидов</a:t>
            </a:r>
            <a:r>
              <a:rPr lang="ru-RU" dirty="0" smtClean="0"/>
              <a:t> и других людей с </a:t>
            </a:r>
          </a:p>
          <a:p>
            <a:pPr algn="just">
              <a:buNone/>
            </a:pPr>
            <a:r>
              <a:rPr lang="ru-RU" dirty="0" smtClean="0"/>
              <a:t>ограниченными возможностями. </a:t>
            </a:r>
          </a:p>
          <a:p>
            <a:pPr algn="just">
              <a:buNone/>
            </a:pPr>
            <a:r>
              <a:rPr lang="ru-RU" dirty="0" smtClean="0"/>
              <a:t>Аналогом Олимпиад являются также </a:t>
            </a:r>
          </a:p>
          <a:p>
            <a:pPr algn="just">
              <a:buNone/>
            </a:pPr>
            <a:r>
              <a:rPr lang="ru-RU" dirty="0" smtClean="0"/>
              <a:t>летние и зимние и весенние Юношеские </a:t>
            </a:r>
          </a:p>
          <a:p>
            <a:pPr algn="just">
              <a:buNone/>
            </a:pPr>
            <a:r>
              <a:rPr lang="ru-RU" dirty="0" smtClean="0"/>
              <a:t>Олимпийские игры и </a:t>
            </a:r>
          </a:p>
          <a:p>
            <a:pPr algn="just">
              <a:buNone/>
            </a:pPr>
            <a:r>
              <a:rPr lang="ru-RU" dirty="0" smtClean="0"/>
              <a:t>студенческие Универсиады.</a:t>
            </a:r>
            <a:endParaRPr lang="ru-RU" dirty="0"/>
          </a:p>
        </p:txBody>
      </p:sp>
      <p:pic>
        <p:nvPicPr>
          <p:cNvPr id="17410" name="Picture 2" descr="http://festival.1september.ru/articles/513286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14800"/>
            <a:ext cx="476250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cap="all" dirty="0" smtClean="0">
                <a:ln w="5000" cmpd="sng">
                  <a:solidFill>
                    <a:srgbClr val="94B6D2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94B6D2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Античные Олимпийские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 numCol="2"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Олимпийские игры Древней </a:t>
            </a:r>
          </a:p>
          <a:p>
            <a:pPr>
              <a:buNone/>
            </a:pPr>
            <a:r>
              <a:rPr lang="ru-RU" dirty="0" smtClean="0"/>
              <a:t>Греции представляли собой </a:t>
            </a:r>
          </a:p>
          <a:p>
            <a:pPr>
              <a:buNone/>
            </a:pPr>
            <a:r>
              <a:rPr lang="ru-RU" dirty="0" smtClean="0"/>
              <a:t>религиозный и спортивный </a:t>
            </a:r>
          </a:p>
          <a:p>
            <a:pPr>
              <a:buNone/>
            </a:pPr>
            <a:r>
              <a:rPr lang="ru-RU" dirty="0" smtClean="0"/>
              <a:t>праздник, проводившийся в </a:t>
            </a:r>
          </a:p>
          <a:p>
            <a:pPr>
              <a:buNone/>
            </a:pPr>
            <a:r>
              <a:rPr lang="ru-RU" dirty="0" smtClean="0"/>
              <a:t>Олимпии. Сведения о </a:t>
            </a:r>
          </a:p>
          <a:p>
            <a:pPr>
              <a:buNone/>
            </a:pPr>
            <a:r>
              <a:rPr lang="ru-RU" dirty="0" smtClean="0"/>
              <a:t>происхождении игр утеряны, </a:t>
            </a:r>
          </a:p>
          <a:p>
            <a:pPr>
              <a:buNone/>
            </a:pPr>
            <a:r>
              <a:rPr lang="ru-RU" dirty="0" smtClean="0"/>
              <a:t>но сохранилось несколько </a:t>
            </a:r>
          </a:p>
          <a:p>
            <a:pPr>
              <a:buNone/>
            </a:pPr>
            <a:r>
              <a:rPr lang="ru-RU" dirty="0" smtClean="0"/>
              <a:t>легенд, описывающих это </a:t>
            </a:r>
          </a:p>
          <a:p>
            <a:pPr>
              <a:buNone/>
            </a:pPr>
            <a:r>
              <a:rPr lang="ru-RU" dirty="0" smtClean="0"/>
              <a:t>событие. Первое </a:t>
            </a:r>
          </a:p>
          <a:p>
            <a:pPr>
              <a:buNone/>
            </a:pPr>
            <a:r>
              <a:rPr lang="ru-RU" dirty="0" smtClean="0"/>
              <a:t>документально </a:t>
            </a:r>
          </a:p>
          <a:p>
            <a:pPr>
              <a:buNone/>
            </a:pPr>
            <a:r>
              <a:rPr lang="ru-RU" dirty="0" smtClean="0"/>
              <a:t>подтверждённое празднование </a:t>
            </a:r>
          </a:p>
          <a:p>
            <a:pPr>
              <a:buNone/>
            </a:pPr>
            <a:r>
              <a:rPr lang="ru-RU" dirty="0" smtClean="0"/>
              <a:t>относится к 776 году до н. э. </a:t>
            </a:r>
          </a:p>
          <a:p>
            <a:pPr>
              <a:buNone/>
            </a:pPr>
            <a:r>
              <a:rPr lang="ru-RU" dirty="0" smtClean="0"/>
              <a:t>они были учреждены Гераклом, </a:t>
            </a:r>
          </a:p>
          <a:p>
            <a:pPr>
              <a:buNone/>
            </a:pPr>
            <a:r>
              <a:rPr lang="ru-RU" dirty="0" smtClean="0"/>
              <a:t>хотя известно, что игры </a:t>
            </a:r>
          </a:p>
          <a:p>
            <a:pPr>
              <a:buNone/>
            </a:pPr>
            <a:r>
              <a:rPr lang="ru-RU" dirty="0" smtClean="0"/>
              <a:t>проводились и раньше. На </a:t>
            </a:r>
          </a:p>
          <a:p>
            <a:pPr>
              <a:buNone/>
            </a:pPr>
            <a:r>
              <a:rPr lang="ru-RU" dirty="0" smtClean="0"/>
              <a:t>время проведения игр объявлялось священное перемирие (</a:t>
            </a:r>
            <a:r>
              <a:rPr lang="ru-RU" dirty="0" err="1" smtClean="0"/>
              <a:t>έκεχειρία</a:t>
            </a:r>
            <a:r>
              <a:rPr lang="ru-RU" dirty="0" smtClean="0"/>
              <a:t>), в это время нельзя было вести войну, хотя это неоднократно нарушалось. Олимпийские игры существенно потеряли своё значение с приходом римлян. После того, как христианство стало официальной религией, игры стали рассматриваться как проявление язычества и в 394 н. э. они были запрещены императором Феодосием I.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3400"/>
            <a:ext cx="7467600" cy="4525963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Организаторы Игр разрабатывают символику Олимпиады: официальную эмблему и талисман Игр. Эмблема обычно имеет уникальный дизайн, стилизованный в соответствии с особенностями данной страны. Эмблема и талисман Игр являются неотъемлемой частью сувенирной продукции, выпускаемой в преддверии Игр в большом количестве. Доходы от продаж сувениров могут составить немалую часть доходов от Олимпиады, однако не всегда они покрывают расходы.</a:t>
            </a:r>
            <a:endParaRPr lang="ru-RU" dirty="0"/>
          </a:p>
        </p:txBody>
      </p:sp>
      <p:pic>
        <p:nvPicPr>
          <p:cNvPr id="18436" name="Picture 4" descr="http://tomsk.ria.ru/images/49754/19/4975419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14800"/>
            <a:ext cx="443752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7467600" cy="4525963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Изначально Кубертен хотел сделать Олимпийские игры любительским соревнованием, в котором нет места профессионалам, занимающимся спортом за деньги. Считалось, что получающие деньги за занятие спортом имели нечестное преимущество перед теми, кто практикует спорт как хобби. Не допускали </a:t>
            </a:r>
            <a:r>
              <a:rPr lang="ru-RU" dirty="0" err="1" smtClean="0"/>
              <a:t>дажетренеров</a:t>
            </a:r>
            <a:r>
              <a:rPr lang="ru-RU" dirty="0" smtClean="0"/>
              <a:t> и тех, кто получал денежные призы за участие. В частности, Джим </a:t>
            </a:r>
            <a:r>
              <a:rPr lang="ru-RU" dirty="0" err="1" smtClean="0"/>
              <a:t>Торп</a:t>
            </a:r>
            <a:r>
              <a:rPr lang="ru-RU" dirty="0" smtClean="0"/>
              <a:t> в 1913 году был лишён медалей — обнаружилось, что он </a:t>
            </a:r>
            <a:r>
              <a:rPr lang="ru-RU" dirty="0" err="1" smtClean="0"/>
              <a:t>полупрофессионально</a:t>
            </a:r>
            <a:r>
              <a:rPr lang="ru-RU" dirty="0" smtClean="0"/>
              <a:t> играл в бейсбол.</a:t>
            </a:r>
          </a:p>
        </p:txBody>
      </p:sp>
      <p:pic>
        <p:nvPicPr>
          <p:cNvPr id="7170" name="Picture 2" descr="http://i.eurosport.ru/2012/08/12/875254-14738794-640-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0"/>
            <a:ext cx="4586110" cy="2579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После войны, с профессионализацией европейского спорта и появлением на международной арене советских «любителей» , дотируемых государством, требование любительства в большинстве видов спорта отпало. На данный момент в Олимпийских играх любительскими </a:t>
            </a:r>
            <a:r>
              <a:rPr lang="ru-RU" dirty="0" smtClean="0"/>
              <a:t>являются бокс </a:t>
            </a:r>
            <a:r>
              <a:rPr lang="ru-RU" dirty="0" smtClean="0"/>
              <a:t>(бои идут по правилам любительского бокса) и футбол (соревнования молодёжных команд — всем игрокам, кроме трёх, должно быть до 23 лет).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28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 smtClean="0">
                <a:ln w="5000" cmpd="sng">
                  <a:solidFill>
                    <a:srgbClr val="94B6D2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94B6D2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Любительский  дух</a:t>
            </a:r>
            <a:endParaRPr lang="ru-RU" sz="4000" dirty="0"/>
          </a:p>
        </p:txBody>
      </p:sp>
      <p:pic>
        <p:nvPicPr>
          <p:cNvPr id="19458" name="Picture 2" descr="http://img0.liveinternet.ru/images/attach/c/1/55/801/55801548_get_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191000"/>
            <a:ext cx="3728090" cy="2481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7467600" cy="4525963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Право проведения Игр является очень престижным и почетным. По этой причине кандидаты ведут активную борьбу за победу, стараясь представить свою заявку в наиболее выгодном свете, доказать, что именно их заявка лучшая. Для этого каждый город-кандидат представляет на суд членов МОК т. н. «Заявочную книгу», в которой изложены все детали проекта Игр в этом городе, а также готовят специальную презентацию своей заявки. Прием заявок на проведение Игр начинается за 10 лет до даты их проведения, заканчивается за 9 лет, список финалистов определяется за 8 лет, и наконец за 7 лет определяется место проведения.</a:t>
            </a:r>
            <a:endParaRPr lang="ru-RU" dirty="0"/>
          </a:p>
        </p:txBody>
      </p:sp>
      <p:pic>
        <p:nvPicPr>
          <p:cNvPr id="5122" name="Picture 2" descr="http://documentarystorm.com/files/2012/07/olympics-london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14800"/>
            <a:ext cx="4419600" cy="2598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449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Олимпийские игры</vt:lpstr>
      <vt:lpstr>Презентация PowerPoint</vt:lpstr>
      <vt:lpstr>Презентация PowerPoint</vt:lpstr>
      <vt:lpstr>Презентация PowerPoint</vt:lpstr>
      <vt:lpstr>Античные Олимпийские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cp:lastModifiedBy>user</cp:lastModifiedBy>
  <cp:revision>5</cp:revision>
  <dcterms:modified xsi:type="dcterms:W3CDTF">2012-10-04T06:45:18Z</dcterms:modified>
</cp:coreProperties>
</file>